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81" r:id="rId2"/>
    <p:sldId id="526" r:id="rId3"/>
    <p:sldId id="492" r:id="rId4"/>
    <p:sldId id="528" r:id="rId5"/>
    <p:sldId id="537" r:id="rId6"/>
    <p:sldId id="538" r:id="rId7"/>
    <p:sldId id="540" r:id="rId8"/>
    <p:sldId id="539" r:id="rId9"/>
    <p:sldId id="531" r:id="rId10"/>
    <p:sldId id="535" r:id="rId11"/>
    <p:sldId id="534" r:id="rId12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CAD"/>
    <a:srgbClr val="BE32A0"/>
    <a:srgbClr val="BD33A3"/>
    <a:srgbClr val="BC34B2"/>
    <a:srgbClr val="C331F7"/>
    <a:srgbClr val="BC0EF6"/>
    <a:srgbClr val="BC0EEC"/>
    <a:srgbClr val="B12EFA"/>
    <a:srgbClr val="A006F7"/>
    <a:srgbClr val="A00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76" autoAdjust="0"/>
    <p:restoredTop sz="94548" autoAdjust="0"/>
  </p:normalViewPr>
  <p:slideViewPr>
    <p:cSldViewPr>
      <p:cViewPr>
        <p:scale>
          <a:sx n="100" d="100"/>
          <a:sy n="100" d="100"/>
        </p:scale>
        <p:origin x="-1956" y="-31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1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>
              <a:solidFill>
                <a:srgbClr val="3AE66F"/>
              </a:solidFill>
            </a:ln>
          </c:spPr>
          <c:marker>
            <c:symbol val="circle"/>
            <c:size val="8"/>
            <c:spPr>
              <a:solidFill>
                <a:srgbClr val="3AE66F"/>
              </a:solidFill>
              <a:ln>
                <a:noFill/>
              </a:ln>
            </c:spPr>
          </c:marker>
          <c:dPt>
            <c:idx val="0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3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4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5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6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7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8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9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0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1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2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3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4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5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6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7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8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9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0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1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2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3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4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5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6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400</c:v>
                </c:pt>
                <c:pt idx="1">
                  <c:v>400</c:v>
                </c:pt>
                <c:pt idx="2">
                  <c:v>380</c:v>
                </c:pt>
                <c:pt idx="3">
                  <c:v>370</c:v>
                </c:pt>
                <c:pt idx="4">
                  <c:v>360</c:v>
                </c:pt>
                <c:pt idx="5">
                  <c:v>360</c:v>
                </c:pt>
                <c:pt idx="6">
                  <c:v>380</c:v>
                </c:pt>
                <c:pt idx="7">
                  <c:v>370</c:v>
                </c:pt>
                <c:pt idx="8">
                  <c:v>360</c:v>
                </c:pt>
                <c:pt idx="9">
                  <c:v>360</c:v>
                </c:pt>
                <c:pt idx="10">
                  <c:v>370</c:v>
                </c:pt>
                <c:pt idx="11">
                  <c:v>360</c:v>
                </c:pt>
                <c:pt idx="12">
                  <c:v>390</c:v>
                </c:pt>
                <c:pt idx="13">
                  <c:v>400</c:v>
                </c:pt>
                <c:pt idx="14">
                  <c:v>430</c:v>
                </c:pt>
                <c:pt idx="15">
                  <c:v>420</c:v>
                </c:pt>
                <c:pt idx="16">
                  <c:v>450</c:v>
                </c:pt>
                <c:pt idx="17">
                  <c:v>470</c:v>
                </c:pt>
                <c:pt idx="18">
                  <c:v>450</c:v>
                </c:pt>
                <c:pt idx="19">
                  <c:v>440</c:v>
                </c:pt>
                <c:pt idx="20">
                  <c:v>470</c:v>
                </c:pt>
                <c:pt idx="21">
                  <c:v>490</c:v>
                </c:pt>
                <c:pt idx="22">
                  <c:v>490</c:v>
                </c:pt>
                <c:pt idx="23">
                  <c:v>500</c:v>
                </c:pt>
                <c:pt idx="24">
                  <c:v>530</c:v>
                </c:pt>
                <c:pt idx="25">
                  <c:v>520</c:v>
                </c:pt>
                <c:pt idx="26">
                  <c:v>530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238080"/>
        <c:axId val="48683776"/>
      </c:lineChart>
      <c:catAx>
        <c:axId val="1362380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48683776"/>
        <c:crosses val="autoZero"/>
        <c:auto val="1"/>
        <c:lblAlgn val="ctr"/>
        <c:lblOffset val="100"/>
        <c:noMultiLvlLbl val="0"/>
      </c:catAx>
      <c:valAx>
        <c:axId val="48683776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136238080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>
              <a:solidFill>
                <a:srgbClr val="3AE66F"/>
              </a:solidFill>
            </a:ln>
          </c:spPr>
          <c:marker>
            <c:symbol val="circle"/>
            <c:size val="8"/>
            <c:spPr>
              <a:solidFill>
                <a:srgbClr val="3AE66F"/>
              </a:solidFill>
              <a:ln>
                <a:noFill/>
              </a:ln>
            </c:spPr>
          </c:marker>
          <c:dPt>
            <c:idx val="0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3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4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5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6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7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8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9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0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11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2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3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4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5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6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7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8"/>
            <c:marker>
              <c:spPr>
                <a:solidFill>
                  <a:srgbClr val="9442AE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9442AE"/>
                </a:solidFill>
              </a:ln>
            </c:spPr>
          </c:dPt>
          <c:dPt>
            <c:idx val="19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0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1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2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3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4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5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dPt>
            <c:idx val="26"/>
            <c:marker>
              <c:spPr>
                <a:solidFill>
                  <a:srgbClr val="00B0F0"/>
                </a:solidFill>
                <a:ln>
                  <a:noFill/>
                </a:ln>
              </c:spPr>
            </c:marker>
            <c:bubble3D val="0"/>
            <c:spPr>
              <a:ln w="50800">
                <a:solidFill>
                  <a:srgbClr val="00B0F0"/>
                </a:solidFill>
              </a:ln>
            </c:spPr>
          </c:dPt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350</c:v>
                </c:pt>
                <c:pt idx="1">
                  <c:v>350</c:v>
                </c:pt>
                <c:pt idx="2">
                  <c:v>250</c:v>
                </c:pt>
                <c:pt idx="3">
                  <c:v>240</c:v>
                </c:pt>
                <c:pt idx="4">
                  <c:v>230</c:v>
                </c:pt>
                <c:pt idx="5">
                  <c:v>1050</c:v>
                </c:pt>
                <c:pt idx="6">
                  <c:v>1000</c:v>
                </c:pt>
                <c:pt idx="7">
                  <c:v>900</c:v>
                </c:pt>
                <c:pt idx="8">
                  <c:v>800</c:v>
                </c:pt>
                <c:pt idx="9">
                  <c:v>750</c:v>
                </c:pt>
                <c:pt idx="10">
                  <c:v>750</c:v>
                </c:pt>
                <c:pt idx="11">
                  <c:v>800</c:v>
                </c:pt>
                <c:pt idx="12">
                  <c:v>815</c:v>
                </c:pt>
                <c:pt idx="13">
                  <c:v>860</c:v>
                </c:pt>
                <c:pt idx="14">
                  <c:v>845</c:v>
                </c:pt>
                <c:pt idx="15">
                  <c:v>865</c:v>
                </c:pt>
                <c:pt idx="16">
                  <c:v>875</c:v>
                </c:pt>
                <c:pt idx="17">
                  <c:v>870</c:v>
                </c:pt>
                <c:pt idx="18">
                  <c:v>930</c:v>
                </c:pt>
                <c:pt idx="19">
                  <c:v>920</c:v>
                </c:pt>
                <c:pt idx="20">
                  <c:v>960</c:v>
                </c:pt>
                <c:pt idx="21">
                  <c:v>950</c:v>
                </c:pt>
                <c:pt idx="22">
                  <c:v>965</c:v>
                </c:pt>
                <c:pt idx="23">
                  <c:v>960</c:v>
                </c:pt>
                <c:pt idx="24">
                  <c:v>995</c:v>
                </c:pt>
                <c:pt idx="25">
                  <c:v>1010</c:v>
                </c:pt>
                <c:pt idx="26">
                  <c:v>1025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Лист1!$C$2:$C$28</c:f>
              <c:numCache>
                <c:formatCode>General</c:formatCode>
                <c:ptCount val="27"/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cat>
            <c:numRef>
              <c:f>Лист1!$A$2:$A$28</c:f>
              <c:numCache>
                <c:formatCode>General</c:formatCode>
                <c:ptCount val="27"/>
              </c:numCache>
            </c:numRef>
          </c:cat>
          <c:val>
            <c:numRef>
              <c:f>Лист1!$D$2:$D$28</c:f>
              <c:numCache>
                <c:formatCode>General</c:formatCode>
                <c:ptCount val="27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239616"/>
        <c:axId val="48678592"/>
      </c:lineChart>
      <c:catAx>
        <c:axId val="136239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48678592"/>
        <c:crosses val="autoZero"/>
        <c:auto val="1"/>
        <c:lblAlgn val="ctr"/>
        <c:lblOffset val="100"/>
        <c:noMultiLvlLbl val="0"/>
      </c:catAx>
      <c:valAx>
        <c:axId val="48678592"/>
        <c:scaling>
          <c:orientation val="minMax"/>
        </c:scaling>
        <c:delete val="1"/>
        <c:axPos val="l"/>
        <c:majorGridlines>
          <c:spPr>
            <a:ln w="6350">
              <a:solidFill>
                <a:schemeClr val="bg1">
                  <a:lumMod val="9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13623961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www.r-broker.ru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F270D-A19D-4B71-851A-C90C33B6D6E3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8FC63-AAEC-4DF8-8C03-3B71CD282B2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17883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www.r-broker.ru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ED689-9224-47F8-88D9-ADBC9539D65B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814AA-9D70-474F-B07B-190DB07FC73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924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www.r-broker.ru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www.r-broker.ru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dirty="0" smtClean="0"/>
              <a:t>www.r-broker.ru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814AA-9D70-474F-B07B-190DB07FC733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Верхний колонтитул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www.r-broker.ru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671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8528" y="1160752"/>
            <a:ext cx="8420100" cy="432047"/>
          </a:xfrm>
        </p:spPr>
        <p:txBody>
          <a:bodyPr anchor="t">
            <a:normAutofit/>
          </a:bodyPr>
          <a:lstStyle>
            <a:lvl1pPr algn="l">
              <a:defRPr sz="28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8528" y="1754815"/>
            <a:ext cx="69342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47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230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66717"/>
            <a:ext cx="1671640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1475" y="366717"/>
            <a:ext cx="4849815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06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20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8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70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1480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97305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79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67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95300" y="404664"/>
            <a:ext cx="5393804" cy="792088"/>
          </a:xfrm>
        </p:spPr>
        <p:txBody>
          <a:bodyPr/>
          <a:lstStyle>
            <a:lvl1pPr algn="l">
              <a:defRPr sz="4400"/>
            </a:lvl1pPr>
          </a:lstStyle>
          <a:p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ЧТО ВХОДИТ В ВЕДЕНИЕ?</a:t>
            </a:r>
            <a:endParaRPr lang="ru-RU" sz="2400" b="1" kern="1500" spc="21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039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6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3"/>
          <p:cNvSpPr txBox="1">
            <a:spLocks/>
          </p:cNvSpPr>
          <p:nvPr userDrawn="1"/>
        </p:nvSpPr>
        <p:spPr>
          <a:xfrm>
            <a:off x="141575" y="6368841"/>
            <a:ext cx="1715081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www.r-broker.ru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C:\Users\Worker_99.COMPANY\Desktop\rb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328" y="303684"/>
            <a:ext cx="562002" cy="5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8501400" y="284602"/>
            <a:ext cx="1104405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R-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брокер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>
                <a:solidFill>
                  <a:schemeClr val="accent1">
                    <a:lumMod val="75000"/>
                  </a:schemeClr>
                </a:solidFill>
              </a:rPr>
              <a:t>Agency</a:t>
            </a:r>
            <a:endParaRPr lang="ru-RU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44488" y="188640"/>
            <a:ext cx="6912768" cy="792088"/>
          </a:xfrm>
        </p:spPr>
        <p:txBody>
          <a:bodyPr/>
          <a:lstStyle>
            <a:lvl1pPr algn="l">
              <a:defRPr sz="4400" baseline="0"/>
            </a:lvl1pPr>
          </a:lstStyle>
          <a:p>
            <a:endParaRPr lang="ru-RU" sz="2400" b="1" kern="1500" spc="21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401272" y="6363756"/>
            <a:ext cx="2311400" cy="365125"/>
          </a:xfrm>
        </p:spPr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81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517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C4D83-D476-4B90-AAED-9E81AF6EB8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517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36260" y="6366299"/>
            <a:ext cx="569268" cy="365125"/>
          </a:xfrm>
        </p:spPr>
        <p:txBody>
          <a:bodyPr/>
          <a:lstStyle/>
          <a:p>
            <a:fld id="{F69C4D83-D476-4B90-AAED-9E81AF6EB8CA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1026" name="Picture 2" descr="C:\Users\Worker_99.COMPANY\Desktop\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33256"/>
            <a:ext cx="9691262" cy="926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897840" y="2884874"/>
            <a:ext cx="6079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СОЦИАЛЬНЫЕ СЕТИ И ТАРГЕТИРОВАННАЯ РЕКЛАМА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86334" y="1772816"/>
            <a:ext cx="7383090" cy="29238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 defTabSz="889000">
              <a:spcBef>
                <a:spcPct val="0"/>
              </a:spcBef>
            </a:pPr>
            <a:r>
              <a:rPr lang="en-US" sz="16600" b="1" spc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SMM</a:t>
            </a:r>
          </a:p>
          <a:p>
            <a:pPr lvl="0" algn="ctr" defTabSz="889000">
              <a:lnSpc>
                <a:spcPct val="50000"/>
              </a:lnSpc>
              <a:spcBef>
                <a:spcPct val="0"/>
              </a:spcBef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узнают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полюбят,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купят</a:t>
            </a:r>
            <a:endParaRPr lang="ru-RU" sz="3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96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1"/>
          <p:cNvSpPr txBox="1">
            <a:spLocks/>
          </p:cNvSpPr>
          <p:nvPr/>
        </p:nvSpPr>
        <p:spPr>
          <a:xfrm>
            <a:off x="12585850" y="2806037"/>
            <a:ext cx="302433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2480" y="4245352"/>
            <a:ext cx="2016224" cy="575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3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 лет на рынке</a:t>
            </a:r>
          </a:p>
          <a:p>
            <a:pPr algn="ctr">
              <a:lnSpc>
                <a:spcPct val="120000"/>
              </a:lnSpc>
            </a:pPr>
            <a:r>
              <a:rPr lang="ru-RU" sz="13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интернет-рекламы</a:t>
            </a:r>
            <a:endParaRPr lang="ru-RU" sz="135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26940" y="4245352"/>
            <a:ext cx="2304256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lnSpc>
                <a:spcPct val="120000"/>
              </a:lnSpc>
              <a:defRPr sz="135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ru-RU" dirty="0"/>
              <a:t>Сертифицированное</a:t>
            </a:r>
            <a:endParaRPr lang="en-US" dirty="0"/>
          </a:p>
          <a:p>
            <a:r>
              <a:rPr lang="ru-RU" dirty="0"/>
              <a:t>агентство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61181" y="4245352"/>
            <a:ext cx="2122032" cy="575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3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Опыт в различных тематиках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39616" y="4245352"/>
            <a:ext cx="2122032" cy="575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3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Собственный сервис ведения контента</a:t>
            </a:r>
          </a:p>
        </p:txBody>
      </p:sp>
      <p:pic>
        <p:nvPicPr>
          <p:cNvPr id="6149" name="Picture 5" descr="T:\@9_R-БРОКЕР\архив 19.03.13\5 СЕЙЛ\ПланыОтчеты\Карточки клиентов\Образцова\Социальные сети\page_10\targe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9904" y="2644462"/>
            <a:ext cx="1852821" cy="185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420374" y="417907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ПОЧЕМУ МЫ?</a:t>
            </a:r>
            <a:endParaRPr lang="ru-RU" sz="2400" b="1" kern="1500" spc="21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563294" y="2492896"/>
            <a:ext cx="1388421" cy="1368151"/>
            <a:chOff x="563294" y="2492896"/>
            <a:chExt cx="1388421" cy="1368151"/>
          </a:xfrm>
        </p:grpSpPr>
        <p:sp>
          <p:nvSpPr>
            <p:cNvPr id="26" name="Блок-схема: узел 25"/>
            <p:cNvSpPr/>
            <p:nvPr/>
          </p:nvSpPr>
          <p:spPr>
            <a:xfrm>
              <a:off x="563294" y="2492896"/>
              <a:ext cx="1388421" cy="1368151"/>
            </a:xfrm>
            <a:prstGeom prst="flowChartConnector">
              <a:avLst/>
            </a:prstGeom>
            <a:gradFill>
              <a:gsLst>
                <a:gs pos="0">
                  <a:srgbClr val="3AE66F"/>
                </a:gs>
                <a:gs pos="100000">
                  <a:srgbClr val="5CEA88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3074" name="Picture 2" descr="C:\Users\Pentagon\Downloads\trophy36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916" y="2708920"/>
              <a:ext cx="1003177" cy="10031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988841" y="282331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5CEA88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10</a:t>
              </a:r>
              <a:endParaRPr lang="ru-RU" sz="2400" b="1" dirty="0">
                <a:solidFill>
                  <a:srgbClr val="5CEA8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27" name="Блок-схема: узел 26"/>
          <p:cNvSpPr/>
          <p:nvPr/>
        </p:nvSpPr>
        <p:spPr>
          <a:xfrm>
            <a:off x="2984858" y="2526432"/>
            <a:ext cx="1388421" cy="1368151"/>
          </a:xfrm>
          <a:prstGeom prst="flowChartConnector">
            <a:avLst/>
          </a:prstGeom>
          <a:gradFill>
            <a:gsLst>
              <a:gs pos="0">
                <a:srgbClr val="008FFA"/>
              </a:gs>
              <a:gs pos="100000">
                <a:srgbClr val="33A8FF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Блок-схема: узел 27"/>
          <p:cNvSpPr/>
          <p:nvPr/>
        </p:nvSpPr>
        <p:spPr>
          <a:xfrm>
            <a:off x="5406422" y="2526432"/>
            <a:ext cx="1388421" cy="1368151"/>
          </a:xfrm>
          <a:prstGeom prst="flowChartConnector">
            <a:avLst/>
          </a:prstGeom>
          <a:gradFill>
            <a:gsLst>
              <a:gs pos="0">
                <a:srgbClr val="A633BD"/>
              </a:gs>
              <a:gs pos="100000">
                <a:srgbClr val="B949CF"/>
              </a:gs>
            </a:gsLst>
            <a:lin ang="18600000" scaled="0"/>
          </a:gra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Блок-схема: узел 28"/>
          <p:cNvSpPr/>
          <p:nvPr/>
        </p:nvSpPr>
        <p:spPr>
          <a:xfrm>
            <a:off x="7827987" y="2492895"/>
            <a:ext cx="1388421" cy="1368151"/>
          </a:xfrm>
          <a:prstGeom prst="flowChartConnector">
            <a:avLst/>
          </a:prstGeom>
          <a:gradFill>
            <a:gsLst>
              <a:gs pos="0">
                <a:srgbClr val="FF3E2F"/>
              </a:gs>
              <a:gs pos="100000">
                <a:srgbClr val="FF5447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075" name="Picture 3" descr="C:\Users\Pentagon\Downloads\graduate3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044" y="2795483"/>
            <a:ext cx="830049" cy="830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entagon\Downloads\share39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088" y="2850467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Pentagon\Downloads\blank25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91" y="2764612"/>
            <a:ext cx="880412" cy="88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38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-15552" y="0"/>
            <a:ext cx="4628520" cy="6867721"/>
            <a:chOff x="-35560" y="0"/>
            <a:chExt cx="4628520" cy="6867721"/>
          </a:xfrm>
          <a:solidFill>
            <a:srgbClr val="28295A"/>
          </a:solidFill>
        </p:grpSpPr>
        <p:sp>
          <p:nvSpPr>
            <p:cNvPr id="4" name="Нашивка 3"/>
            <p:cNvSpPr/>
            <p:nvPr/>
          </p:nvSpPr>
          <p:spPr>
            <a:xfrm>
              <a:off x="1352600" y="0"/>
              <a:ext cx="3240360" cy="6867721"/>
            </a:xfrm>
            <a:prstGeom prst="chevron">
              <a:avLst>
                <a:gd name="adj" fmla="val 49765"/>
              </a:avLst>
            </a:prstGeom>
            <a:grpFill/>
            <a:ln w="0">
              <a:noFill/>
            </a:ln>
            <a:effectLst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-35560" y="0"/>
              <a:ext cx="3008340" cy="6867721"/>
            </a:xfrm>
            <a:prstGeom prst="rect">
              <a:avLst/>
            </a:prstGeom>
            <a:grpFill/>
            <a:ln w="0">
              <a:noFill/>
            </a:ln>
            <a:effectLst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Нашивка 4"/>
          <p:cNvSpPr/>
          <p:nvPr/>
        </p:nvSpPr>
        <p:spPr>
          <a:xfrm>
            <a:off x="309118" y="2420888"/>
            <a:ext cx="4262535" cy="1872210"/>
          </a:xfrm>
          <a:prstGeom prst="rect">
            <a:avLst/>
          </a:prstGeom>
          <a:ln w="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80010" tIns="26670" rIns="26670" bIns="26670" numCol="1" spcCol="1270" anchor="ctr" anchorCtr="0">
            <a:noAutofit/>
          </a:bodyPr>
          <a:lstStyle/>
          <a:p>
            <a:pPr lvl="0" defTabSz="889000">
              <a:lnSpc>
                <a:spcPct val="13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Команда, которая</a:t>
            </a:r>
          </a:p>
          <a:p>
            <a:pPr lvl="0" defTabSz="889000">
              <a:lnSpc>
                <a:spcPct val="13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знает, как </a:t>
            </a:r>
            <a:r>
              <a:rPr lang="ru-R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увеличить доход </a:t>
            </a:r>
          </a:p>
          <a:p>
            <a:pPr lvl="0" defTabSz="889000">
              <a:lnSpc>
                <a:spcPct val="13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 и</a:t>
            </a:r>
            <a:r>
              <a:rPr lang="ru-RU" sz="2000" b="1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нтернет-рекламы</a:t>
            </a:r>
            <a:endParaRPr lang="ru-RU" sz="1100" kern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29064" y="3664568"/>
            <a:ext cx="3456384" cy="2199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  <a:spcAft>
                <a:spcPts val="900"/>
              </a:spcAft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Образцова Екатерина</a:t>
            </a:r>
          </a:p>
          <a:p>
            <a:pPr algn="ctr">
              <a:lnSpc>
                <a:spcPct val="130000"/>
              </a:lnSpc>
              <a:spcAft>
                <a:spcPts val="900"/>
              </a:spcAft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Руководитель интернет-проектов</a:t>
            </a:r>
          </a:p>
          <a:p>
            <a:pPr algn="ctr"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+7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495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604 19 06, </a:t>
            </a:r>
            <a:r>
              <a:rPr lang="ru-RU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доб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116</a:t>
            </a:r>
          </a:p>
          <a:p>
            <a:pPr algn="ctr">
              <a:lnSpc>
                <a:spcPct val="130000"/>
              </a:lnSpc>
              <a:spcAft>
                <a:spcPts val="900"/>
              </a:spcAft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obrazcova@r-broker.ru</a:t>
            </a:r>
          </a:p>
          <a:p>
            <a:pPr algn="ctr"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Москва, 1-ый </a:t>
            </a:r>
            <a:r>
              <a:rPr lang="ru-RU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Кожевнический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переулок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д.6, стр.1, офис 336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30000"/>
              </a:lnSpc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196" y="836712"/>
            <a:ext cx="2320919" cy="2543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 descr="C:\Users\Pentagon\Downloads\R_broker__logo_!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96" y="548680"/>
            <a:ext cx="1440160" cy="498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761312" y="44624"/>
            <a:ext cx="2016224" cy="1002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94682" y="6215290"/>
            <a:ext cx="21312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www.r-broker.ru</a:t>
            </a:r>
            <a:endParaRPr lang="ru-RU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5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ЦЕЛИ </a:t>
            </a:r>
            <a:r>
              <a:rPr lang="en-US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SMM-</a:t>
            </a:r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ПРОДВИЖЕНИЯ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5" name="Блок-схема: узел 54"/>
          <p:cNvSpPr/>
          <p:nvPr/>
        </p:nvSpPr>
        <p:spPr>
          <a:xfrm>
            <a:off x="5481516" y="2631977"/>
            <a:ext cx="1388421" cy="1368151"/>
          </a:xfrm>
          <a:prstGeom prst="flowChartConnector">
            <a:avLst/>
          </a:prstGeom>
          <a:gradFill>
            <a:gsLst>
              <a:gs pos="0">
                <a:srgbClr val="A633BD"/>
              </a:gs>
              <a:gs pos="100000">
                <a:srgbClr val="B949CF"/>
              </a:gs>
            </a:gsLst>
            <a:lin ang="18600000" scaled="0"/>
          </a:gra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101277" y="4386473"/>
            <a:ext cx="2148899" cy="105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Репутация</a:t>
            </a:r>
            <a:endParaRPr lang="ru-RU" sz="14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Управление репутацией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 соц. сетях</a:t>
            </a:r>
            <a:endParaRPr lang="ru-RU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73149" y="4386473"/>
            <a:ext cx="2133888" cy="98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Продажи</a:t>
            </a:r>
          </a:p>
          <a:p>
            <a:pPr algn="ctr">
              <a:lnSpc>
                <a:spcPct val="120000"/>
              </a:lnSpc>
            </a:pPr>
            <a:r>
              <a:rPr lang="ru-RU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</a:t>
            </a: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ополнительный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источник продаж</a:t>
            </a:r>
            <a:endParaRPr lang="ru-RU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Блок-схема: узел 53"/>
          <p:cNvSpPr/>
          <p:nvPr/>
        </p:nvSpPr>
        <p:spPr>
          <a:xfrm>
            <a:off x="7845883" y="2631976"/>
            <a:ext cx="1388421" cy="1368151"/>
          </a:xfrm>
          <a:prstGeom prst="flowChartConnector">
            <a:avLst/>
          </a:prstGeom>
          <a:gradFill>
            <a:gsLst>
              <a:gs pos="0">
                <a:srgbClr val="FF3E2F"/>
              </a:gs>
              <a:gs pos="100000">
                <a:srgbClr val="FF5447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Блок-схема: узел 52"/>
          <p:cNvSpPr/>
          <p:nvPr/>
        </p:nvSpPr>
        <p:spPr>
          <a:xfrm>
            <a:off x="3149523" y="2631977"/>
            <a:ext cx="1388421" cy="1368151"/>
          </a:xfrm>
          <a:prstGeom prst="flowChartConnector">
            <a:avLst/>
          </a:prstGeom>
          <a:gradFill>
            <a:gsLst>
              <a:gs pos="0">
                <a:srgbClr val="008FFA"/>
              </a:gs>
              <a:gs pos="100000">
                <a:srgbClr val="33A8FF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809163" y="4386473"/>
            <a:ext cx="2069140" cy="98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Трафик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Налаживание взаимоотношений с ЦА</a:t>
            </a:r>
            <a:endParaRPr lang="ru-RU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Блок-схема: узел 8"/>
          <p:cNvSpPr/>
          <p:nvPr/>
        </p:nvSpPr>
        <p:spPr>
          <a:xfrm>
            <a:off x="735124" y="2631977"/>
            <a:ext cx="1388421" cy="1368151"/>
          </a:xfrm>
          <a:prstGeom prst="flowChartConnector">
            <a:avLst/>
          </a:prstGeom>
          <a:gradFill>
            <a:gsLst>
              <a:gs pos="0">
                <a:srgbClr val="3AE66F"/>
              </a:gs>
              <a:gs pos="100000">
                <a:srgbClr val="5CEA88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2480" y="4386473"/>
            <a:ext cx="2313709" cy="98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ru-RU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Имидж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Повышение узнаваемости </a:t>
            </a:r>
          </a:p>
          <a:p>
            <a:pPr algn="ctr">
              <a:lnSpc>
                <a:spcPct val="120000"/>
              </a:lnSpc>
            </a:pPr>
            <a:r>
              <a:rPr lang="ru-RU" sz="12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продукта</a:t>
            </a:r>
            <a:endParaRPr lang="ru-RU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0" name="Picture 2" descr="C:\Users\Pentagon\Downloads\users14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43" y="2885161"/>
            <a:ext cx="861783" cy="86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Pentagon\Downloads\crow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392" y="2848358"/>
            <a:ext cx="940682" cy="94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Pentagon\Downloads\first3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547" y="2885873"/>
            <a:ext cx="860359" cy="86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Pentagon\Downloads\rub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053" y="2965424"/>
            <a:ext cx="701254" cy="701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55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7237741" y="3113224"/>
            <a:ext cx="659811" cy="3127486"/>
          </a:xfrm>
          <a:prstGeom prst="rect">
            <a:avLst/>
          </a:prstGeom>
          <a:gradFill>
            <a:gsLst>
              <a:gs pos="0">
                <a:srgbClr val="008FFA"/>
              </a:gs>
              <a:gs pos="100000">
                <a:srgbClr val="33A8FF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5585" y="3648422"/>
            <a:ext cx="711099" cy="2592288"/>
          </a:xfrm>
          <a:prstGeom prst="rect">
            <a:avLst/>
          </a:prstGeom>
          <a:gradFill>
            <a:gsLst>
              <a:gs pos="0">
                <a:srgbClr val="FF3E2F"/>
              </a:gs>
              <a:gs pos="100000">
                <a:srgbClr val="FF5447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760980" y="2439674"/>
            <a:ext cx="743719" cy="3801035"/>
          </a:xfrm>
          <a:prstGeom prst="rect">
            <a:avLst/>
          </a:prstGeom>
          <a:gradFill>
            <a:gsLst>
              <a:gs pos="0">
                <a:srgbClr val="3AE66F"/>
              </a:gs>
              <a:gs pos="100000">
                <a:srgbClr val="5CEA88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worker_65.COMPANY\Desktop\1407276_or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65054" y="2320427"/>
            <a:ext cx="759346" cy="571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worker_65.COMPANY\Desktop\5185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7816" y="1900388"/>
            <a:ext cx="71437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T:\@9_R-БРОКЕР\архив 19.03.13\5 СЕЙЛ\ПланыОтчеты\Карточки клиентов\Образцова\Социальные сети\КАРТИНКИ\mail (1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802" y="2326834"/>
            <a:ext cx="531423" cy="53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4604289" y="4109794"/>
            <a:ext cx="203701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63,7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млн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endParaRPr lang="ru-RU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Развлекательная сеть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туденты, молодые специалисты, молодежь</a:t>
            </a:r>
          </a:p>
          <a:p>
            <a:endParaRPr lang="ru-R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 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34 лет</a:t>
            </a:r>
          </a:p>
          <a:p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Вся Россия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75588" y="4140572"/>
            <a:ext cx="215334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25,4 млн. </a:t>
            </a:r>
          </a:p>
          <a:p>
            <a:endParaRPr lang="ru-RU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Бизнес сеть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ru-RU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олодежь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бизнесмены</a:t>
            </a:r>
          </a:p>
          <a:p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сотрудники компаний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ru-RU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21 – 55 лет</a:t>
            </a:r>
          </a:p>
          <a:p>
            <a:endParaRPr lang="ru-RU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Москва, СПБ</a:t>
            </a:r>
          </a:p>
        </p:txBody>
      </p:sp>
      <p:pic>
        <p:nvPicPr>
          <p:cNvPr id="8196" name="Picture 4" descr="T:\@9_R-БРОКЕР\архив 19.03.13\5 СЕЙЛ\ПланыОтчеты\Карточки клиентов\Образцова\Социальные сети\png\Odnoklassniki__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967" y="2295734"/>
            <a:ext cx="620414" cy="62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www.facebook.com/images/fb_icon_325x325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62" y="2746787"/>
            <a:ext cx="705484" cy="70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009452" y="4556070"/>
            <a:ext cx="16960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35,2 млн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бизнесмены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старшее поколение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ru-RU" sz="9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35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лет</a:t>
            </a:r>
          </a:p>
          <a:p>
            <a:endParaRPr lang="ru-RU" sz="11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Города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России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0262" y="1484784"/>
            <a:ext cx="745155" cy="745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6240709"/>
            <a:ext cx="9906000" cy="59815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ПОСЕЩЕНИЕ СОЦИАЛЬНЫХ </a:t>
            </a:r>
            <a:r>
              <a:rPr lang="ru-RU" sz="27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СЕТЕЙ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00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КАК ЭТО ДЕЛАЕТСЯ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ru-RU" sz="2400" dirty="0"/>
          </a:p>
        </p:txBody>
      </p:sp>
      <p:grpSp>
        <p:nvGrpSpPr>
          <p:cNvPr id="143" name="Группа 142"/>
          <p:cNvGrpSpPr/>
          <p:nvPr/>
        </p:nvGrpSpPr>
        <p:grpSpPr>
          <a:xfrm rot="12563558">
            <a:off x="2084748" y="4892644"/>
            <a:ext cx="725092" cy="180971"/>
            <a:chOff x="4104972" y="3591177"/>
            <a:chExt cx="1342533" cy="335074"/>
          </a:xfrm>
          <a:solidFill>
            <a:srgbClr val="BC0EEC"/>
          </a:solidFill>
        </p:grpSpPr>
        <p:sp>
          <p:nvSpPr>
            <p:cNvPr id="144" name="Скругленный прямоугольник 143"/>
            <p:cNvSpPr/>
            <p:nvPr/>
          </p:nvSpPr>
          <p:spPr>
            <a:xfrm>
              <a:off x="4104972" y="3686947"/>
              <a:ext cx="1308754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45" name="Скругленный прямоугольник 144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46" name="Скругленный прямоугольник 145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35" name="Группа 134"/>
          <p:cNvGrpSpPr/>
          <p:nvPr/>
        </p:nvGrpSpPr>
        <p:grpSpPr>
          <a:xfrm rot="8293708">
            <a:off x="3949393" y="4721530"/>
            <a:ext cx="725091" cy="180971"/>
            <a:chOff x="4104973" y="3591177"/>
            <a:chExt cx="1342532" cy="335074"/>
          </a:xfrm>
          <a:solidFill>
            <a:srgbClr val="A30AF0"/>
          </a:solidFill>
        </p:grpSpPr>
        <p:sp>
          <p:nvSpPr>
            <p:cNvPr id="136" name="Скругленный прямоугольник 135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37" name="Скругленный прямоугольник 136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38" name="Скругленный прямоугольник 137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31" name="Группа 130"/>
          <p:cNvGrpSpPr/>
          <p:nvPr/>
        </p:nvGrpSpPr>
        <p:grpSpPr>
          <a:xfrm rot="13536985">
            <a:off x="5629055" y="4850538"/>
            <a:ext cx="725092" cy="180971"/>
            <a:chOff x="4104972" y="3591177"/>
            <a:chExt cx="1342533" cy="335074"/>
          </a:xfrm>
          <a:solidFill>
            <a:srgbClr val="7D08F2"/>
          </a:solidFill>
        </p:grpSpPr>
        <p:sp>
          <p:nvSpPr>
            <p:cNvPr id="132" name="Скругленный прямоугольник 131"/>
            <p:cNvSpPr/>
            <p:nvPr/>
          </p:nvSpPr>
          <p:spPr>
            <a:xfrm>
              <a:off x="4104972" y="3686947"/>
              <a:ext cx="1308754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33" name="Скругленный прямоугольник 132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34" name="Скругленный прямоугольник 133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27" name="Группа 126"/>
          <p:cNvGrpSpPr/>
          <p:nvPr/>
        </p:nvGrpSpPr>
        <p:grpSpPr>
          <a:xfrm rot="8766027">
            <a:off x="7258001" y="4961302"/>
            <a:ext cx="725091" cy="180971"/>
            <a:chOff x="4104973" y="3591177"/>
            <a:chExt cx="1342532" cy="335074"/>
          </a:xfrm>
          <a:solidFill>
            <a:srgbClr val="7D08F2"/>
          </a:solidFill>
        </p:grpSpPr>
        <p:sp>
          <p:nvSpPr>
            <p:cNvPr id="128" name="Скругленный прямоугольник 127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29" name="Скругленный прямоугольник 128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30" name="Скругленный прямоугольник 129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23" name="Группа 122"/>
          <p:cNvGrpSpPr/>
          <p:nvPr/>
        </p:nvGrpSpPr>
        <p:grpSpPr>
          <a:xfrm rot="4454522">
            <a:off x="7941702" y="3351646"/>
            <a:ext cx="725091" cy="180971"/>
            <a:chOff x="4104973" y="3591177"/>
            <a:chExt cx="1342532" cy="335074"/>
          </a:xfrm>
          <a:solidFill>
            <a:srgbClr val="1F01F9"/>
          </a:solidFill>
        </p:grpSpPr>
        <p:sp>
          <p:nvSpPr>
            <p:cNvPr id="124" name="Скругленный прямоугольник 123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25" name="Скругленный прямоугольник 124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26" name="Скругленный прямоугольник 125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12" name="Группа 111"/>
          <p:cNvGrpSpPr/>
          <p:nvPr/>
        </p:nvGrpSpPr>
        <p:grpSpPr>
          <a:xfrm rot="739155">
            <a:off x="2247201" y="2472389"/>
            <a:ext cx="705673" cy="180971"/>
            <a:chOff x="4140926" y="3591177"/>
            <a:chExt cx="1306579" cy="335074"/>
          </a:xfrm>
          <a:solidFill>
            <a:srgbClr val="08C3E8"/>
          </a:solidFill>
        </p:grpSpPr>
        <p:sp>
          <p:nvSpPr>
            <p:cNvPr id="113" name="Скругленный прямоугольник 112"/>
            <p:cNvSpPr/>
            <p:nvPr/>
          </p:nvSpPr>
          <p:spPr>
            <a:xfrm>
              <a:off x="4140926" y="3686949"/>
              <a:ext cx="1255310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Скругленный прямоугольник 113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5" name="Скругленный прямоугольник 114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16" name="Группа 115"/>
          <p:cNvGrpSpPr/>
          <p:nvPr/>
        </p:nvGrpSpPr>
        <p:grpSpPr>
          <a:xfrm rot="656348">
            <a:off x="6532674" y="2081847"/>
            <a:ext cx="725091" cy="180971"/>
            <a:chOff x="4104973" y="3591177"/>
            <a:chExt cx="1342532" cy="335074"/>
          </a:xfrm>
          <a:solidFill>
            <a:srgbClr val="0041FA"/>
          </a:solidFill>
        </p:grpSpPr>
        <p:sp>
          <p:nvSpPr>
            <p:cNvPr id="117" name="Скругленный прямоугольник 116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18" name="Скругленный прямоугольник 117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19" name="Скругленный прямоугольник 118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08" name="Группа 107"/>
          <p:cNvGrpSpPr/>
          <p:nvPr/>
        </p:nvGrpSpPr>
        <p:grpSpPr>
          <a:xfrm rot="20350750">
            <a:off x="4406547" y="2285172"/>
            <a:ext cx="663989" cy="180971"/>
            <a:chOff x="4218105" y="3591177"/>
            <a:chExt cx="1229400" cy="335074"/>
          </a:xfrm>
          <a:solidFill>
            <a:srgbClr val="00B0F0"/>
          </a:solidFill>
        </p:grpSpPr>
        <p:sp>
          <p:nvSpPr>
            <p:cNvPr id="104" name="Скругленный прямоугольник 103"/>
            <p:cNvSpPr/>
            <p:nvPr/>
          </p:nvSpPr>
          <p:spPr>
            <a:xfrm>
              <a:off x="4218105" y="3686948"/>
              <a:ext cx="1099180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09" name="Скругленный прямоугольник 108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10" name="Скругленный прямоугольник 109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765178" y="1528908"/>
            <a:ext cx="1617909" cy="1617909"/>
            <a:chOff x="461746" y="1374893"/>
            <a:chExt cx="1781708" cy="1781708"/>
          </a:xfrm>
          <a:gradFill>
            <a:gsLst>
              <a:gs pos="0">
                <a:srgbClr val="09BDE7"/>
              </a:gs>
              <a:gs pos="100000">
                <a:srgbClr val="4FCBF7"/>
              </a:gs>
            </a:gsLst>
            <a:lin ang="17400000" scaled="0"/>
          </a:gradFill>
        </p:grpSpPr>
        <p:sp>
          <p:nvSpPr>
            <p:cNvPr id="95" name="Овал 94"/>
            <p:cNvSpPr/>
            <p:nvPr/>
          </p:nvSpPr>
          <p:spPr>
            <a:xfrm>
              <a:off x="461746" y="1374893"/>
              <a:ext cx="1781708" cy="17817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08271" y="1960687"/>
              <a:ext cx="1688655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Определяем цели</a:t>
              </a:r>
            </a:p>
          </p:txBody>
        </p:sp>
      </p:grpSp>
      <p:grpSp>
        <p:nvGrpSpPr>
          <p:cNvPr id="96" name="Группа 95"/>
          <p:cNvGrpSpPr/>
          <p:nvPr/>
        </p:nvGrpSpPr>
        <p:grpSpPr>
          <a:xfrm>
            <a:off x="2852322" y="1928401"/>
            <a:ext cx="1773428" cy="1617909"/>
            <a:chOff x="2742349" y="1431268"/>
            <a:chExt cx="1952972" cy="1781708"/>
          </a:xfrm>
        </p:grpSpPr>
        <p:sp>
          <p:nvSpPr>
            <p:cNvPr id="77" name="Овал 76"/>
            <p:cNvSpPr/>
            <p:nvPr/>
          </p:nvSpPr>
          <p:spPr>
            <a:xfrm>
              <a:off x="2820008" y="1431268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008FFA"/>
                </a:gs>
                <a:gs pos="100000">
                  <a:srgbClr val="33A8FF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742349" y="1709154"/>
              <a:ext cx="1952972" cy="1200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 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текущего</a:t>
              </a:r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трафика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сайта</a:t>
              </a:r>
            </a:p>
          </p:txBody>
        </p:sp>
      </p:grpSp>
      <p:grpSp>
        <p:nvGrpSpPr>
          <p:cNvPr id="97" name="Группа 96"/>
          <p:cNvGrpSpPr/>
          <p:nvPr/>
        </p:nvGrpSpPr>
        <p:grpSpPr>
          <a:xfrm>
            <a:off x="4971992" y="1218109"/>
            <a:ext cx="1650603" cy="1617909"/>
            <a:chOff x="5079014" y="1431268"/>
            <a:chExt cx="1817712" cy="1781708"/>
          </a:xfrm>
        </p:grpSpPr>
        <p:sp>
          <p:nvSpPr>
            <p:cNvPr id="79" name="Овал 78"/>
            <p:cNvSpPr/>
            <p:nvPr/>
          </p:nvSpPr>
          <p:spPr>
            <a:xfrm>
              <a:off x="5097016" y="1431268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0041FA"/>
                </a:gs>
                <a:gs pos="100000">
                  <a:srgbClr val="2D64FF"/>
                </a:gs>
              </a:gsLst>
              <a:lin ang="17400000" scaled="0"/>
            </a:gradFill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079014" y="1784414"/>
              <a:ext cx="1817712" cy="1139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упоминаний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 бренде 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 сети </a:t>
              </a:r>
            </a:p>
          </p:txBody>
        </p:sp>
      </p:grpSp>
      <p:grpSp>
        <p:nvGrpSpPr>
          <p:cNvPr id="98" name="Группа 97"/>
          <p:cNvGrpSpPr/>
          <p:nvPr/>
        </p:nvGrpSpPr>
        <p:grpSpPr>
          <a:xfrm>
            <a:off x="7179283" y="1705495"/>
            <a:ext cx="1650603" cy="1617909"/>
            <a:chOff x="7451920" y="1441835"/>
            <a:chExt cx="1817712" cy="1781708"/>
          </a:xfrm>
        </p:grpSpPr>
        <p:sp>
          <p:nvSpPr>
            <p:cNvPr id="81" name="Овал 80"/>
            <p:cNvSpPr/>
            <p:nvPr/>
          </p:nvSpPr>
          <p:spPr>
            <a:xfrm>
              <a:off x="7465201" y="1441835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5505F5"/>
                </a:gs>
                <a:gs pos="100000">
                  <a:srgbClr val="671EFA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451920" y="1835492"/>
              <a:ext cx="1817712" cy="9233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конкурентов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 соц. сети</a:t>
              </a:r>
            </a:p>
          </p:txBody>
        </p:sp>
      </p:grpSp>
      <p:grpSp>
        <p:nvGrpSpPr>
          <p:cNvPr id="99" name="Группа 98"/>
          <p:cNvGrpSpPr/>
          <p:nvPr/>
        </p:nvGrpSpPr>
        <p:grpSpPr>
          <a:xfrm>
            <a:off x="7622877" y="3768242"/>
            <a:ext cx="1650603" cy="1617909"/>
            <a:chOff x="7328092" y="4542324"/>
            <a:chExt cx="1817712" cy="1781708"/>
          </a:xfrm>
          <a:gradFill>
            <a:gsLst>
              <a:gs pos="0">
                <a:srgbClr val="7D08F0"/>
              </a:gs>
              <a:gs pos="100000">
                <a:srgbClr val="922CF8"/>
              </a:gs>
            </a:gsLst>
            <a:lin ang="17400000" scaled="0"/>
          </a:gradFill>
        </p:grpSpPr>
        <p:sp>
          <p:nvSpPr>
            <p:cNvPr id="83" name="Овал 82"/>
            <p:cNvSpPr/>
            <p:nvPr/>
          </p:nvSpPr>
          <p:spPr>
            <a:xfrm>
              <a:off x="7346094" y="4542324"/>
              <a:ext cx="1781708" cy="17817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328092" y="4873795"/>
              <a:ext cx="1817712" cy="11862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Определяем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стратегию на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тестовый 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период</a:t>
              </a:r>
            </a:p>
          </p:txBody>
        </p:sp>
      </p:grpSp>
      <p:grpSp>
        <p:nvGrpSpPr>
          <p:cNvPr id="100" name="Группа 99"/>
          <p:cNvGrpSpPr/>
          <p:nvPr/>
        </p:nvGrpSpPr>
        <p:grpSpPr>
          <a:xfrm>
            <a:off x="4252724" y="3446453"/>
            <a:ext cx="1617909" cy="1617909"/>
            <a:chOff x="5384558" y="4635654"/>
            <a:chExt cx="1781708" cy="1781708"/>
          </a:xfrm>
          <a:gradFill>
            <a:gsLst>
              <a:gs pos="0">
                <a:srgbClr val="A006F4"/>
              </a:gs>
              <a:gs pos="100000">
                <a:srgbClr val="B12EFA"/>
              </a:gs>
            </a:gsLst>
            <a:lin ang="17400000" scaled="0"/>
          </a:gradFill>
        </p:grpSpPr>
        <p:sp>
          <p:nvSpPr>
            <p:cNvPr id="101" name="Овал 100"/>
            <p:cNvSpPr/>
            <p:nvPr/>
          </p:nvSpPr>
          <p:spPr>
            <a:xfrm>
              <a:off x="5384558" y="4635654"/>
              <a:ext cx="1781708" cy="178170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519328" y="5199817"/>
              <a:ext cx="1512168" cy="6463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Тестовый период</a:t>
              </a:r>
            </a:p>
          </p:txBody>
        </p:sp>
      </p:grpSp>
      <p:grpSp>
        <p:nvGrpSpPr>
          <p:cNvPr id="102" name="Группа 101"/>
          <p:cNvGrpSpPr/>
          <p:nvPr/>
        </p:nvGrpSpPr>
        <p:grpSpPr>
          <a:xfrm>
            <a:off x="2536733" y="4653136"/>
            <a:ext cx="1650603" cy="1617909"/>
            <a:chOff x="3170523" y="4689789"/>
            <a:chExt cx="1817712" cy="1781708"/>
          </a:xfrm>
        </p:grpSpPr>
        <p:sp>
          <p:nvSpPr>
            <p:cNvPr id="87" name="Овал 86"/>
            <p:cNvSpPr/>
            <p:nvPr/>
          </p:nvSpPr>
          <p:spPr>
            <a:xfrm>
              <a:off x="3188035" y="4689789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BC0EEC"/>
                </a:gs>
                <a:gs pos="100000">
                  <a:srgbClr val="C331F7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170523" y="5080977"/>
              <a:ext cx="1817712" cy="9233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 и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корректировка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стратегии</a:t>
              </a:r>
            </a:p>
          </p:txBody>
        </p:sp>
      </p:grpSp>
      <p:grpSp>
        <p:nvGrpSpPr>
          <p:cNvPr id="103" name="Группа 102"/>
          <p:cNvGrpSpPr/>
          <p:nvPr/>
        </p:nvGrpSpPr>
        <p:grpSpPr>
          <a:xfrm>
            <a:off x="560512" y="3692886"/>
            <a:ext cx="1650603" cy="1617909"/>
            <a:chOff x="593862" y="4577802"/>
            <a:chExt cx="1817712" cy="1781708"/>
          </a:xfrm>
        </p:grpSpPr>
        <p:sp>
          <p:nvSpPr>
            <p:cNvPr id="89" name="Овал 88"/>
            <p:cNvSpPr/>
            <p:nvPr/>
          </p:nvSpPr>
          <p:spPr>
            <a:xfrm>
              <a:off x="620620" y="4577802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BD33A3"/>
                </a:gs>
                <a:gs pos="100000">
                  <a:srgbClr val="CC3CAD"/>
                </a:gs>
              </a:gsLst>
              <a:lin ang="18600000" scaled="0"/>
            </a:gradFill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93862" y="5087927"/>
              <a:ext cx="1817712" cy="830997"/>
            </a:xfrm>
            <a:prstGeom prst="rect">
              <a:avLst/>
            </a:prstGeom>
            <a:noFill/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Ведем группу по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согласованному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контенту</a:t>
              </a:r>
            </a:p>
          </p:txBody>
        </p:sp>
      </p:grpSp>
      <p:grpSp>
        <p:nvGrpSpPr>
          <p:cNvPr id="120" name="Группа 119"/>
          <p:cNvGrpSpPr/>
          <p:nvPr/>
        </p:nvGrpSpPr>
        <p:grpSpPr>
          <a:xfrm>
            <a:off x="5817096" y="4835427"/>
            <a:ext cx="1617909" cy="1617909"/>
            <a:chOff x="5384558" y="4635654"/>
            <a:chExt cx="1781708" cy="1781708"/>
          </a:xfrm>
          <a:gradFill>
            <a:gsLst>
              <a:gs pos="0">
                <a:srgbClr val="09BDE7"/>
              </a:gs>
              <a:gs pos="100000">
                <a:srgbClr val="4FCBF7"/>
              </a:gs>
            </a:gsLst>
            <a:lin ang="17400000" scaled="0"/>
          </a:gradFill>
        </p:grpSpPr>
        <p:sp>
          <p:nvSpPr>
            <p:cNvPr id="121" name="Овал 120"/>
            <p:cNvSpPr/>
            <p:nvPr/>
          </p:nvSpPr>
          <p:spPr>
            <a:xfrm>
              <a:off x="5384558" y="4635654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8C09F0"/>
                </a:gs>
                <a:gs pos="100000">
                  <a:srgbClr val="9F29F7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477794" y="5081080"/>
              <a:ext cx="1646938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Утверждаем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МП по продвижению</a:t>
              </a:r>
            </a:p>
          </p:txBody>
        </p:sp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4</a:t>
            </a:fld>
            <a:endParaRPr lang="ru-RU"/>
          </a:p>
        </p:txBody>
      </p:sp>
      <p:grpSp>
        <p:nvGrpSpPr>
          <p:cNvPr id="69" name="Группа 68"/>
          <p:cNvGrpSpPr/>
          <p:nvPr/>
        </p:nvGrpSpPr>
        <p:grpSpPr>
          <a:xfrm rot="12563558">
            <a:off x="11735639" y="5236572"/>
            <a:ext cx="725092" cy="180971"/>
            <a:chOff x="4104972" y="3591177"/>
            <a:chExt cx="1342533" cy="335074"/>
          </a:xfrm>
          <a:solidFill>
            <a:srgbClr val="00B0F0"/>
          </a:solidFill>
        </p:grpSpPr>
        <p:sp>
          <p:nvSpPr>
            <p:cNvPr id="70" name="Скругленный прямоугольник 69"/>
            <p:cNvSpPr/>
            <p:nvPr/>
          </p:nvSpPr>
          <p:spPr>
            <a:xfrm>
              <a:off x="4104972" y="3686947"/>
              <a:ext cx="1308754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71" name="Скругленный прямоугольник 70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72" name="Скругленный прямоугольник 71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73" name="Группа 72"/>
          <p:cNvGrpSpPr/>
          <p:nvPr/>
        </p:nvGrpSpPr>
        <p:grpSpPr>
          <a:xfrm rot="8293708">
            <a:off x="13600284" y="5065458"/>
            <a:ext cx="725091" cy="180971"/>
            <a:chOff x="4104973" y="3591177"/>
            <a:chExt cx="1342532" cy="335074"/>
          </a:xfrm>
          <a:solidFill>
            <a:srgbClr val="3AE66F"/>
          </a:solidFill>
        </p:grpSpPr>
        <p:sp>
          <p:nvSpPr>
            <p:cNvPr id="74" name="Скругленный прямоугольник 73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75" name="Скругленный прямоугольник 74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76" name="Скругленный прямоугольник 75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85" name="Группа 84"/>
          <p:cNvGrpSpPr/>
          <p:nvPr/>
        </p:nvGrpSpPr>
        <p:grpSpPr>
          <a:xfrm rot="13536985">
            <a:off x="15279946" y="5194466"/>
            <a:ext cx="725092" cy="180971"/>
            <a:chOff x="4104972" y="3591177"/>
            <a:chExt cx="1342533" cy="335074"/>
          </a:xfrm>
          <a:solidFill>
            <a:srgbClr val="FF3E2F"/>
          </a:solidFill>
        </p:grpSpPr>
        <p:sp>
          <p:nvSpPr>
            <p:cNvPr id="91" name="Скругленный прямоугольник 90"/>
            <p:cNvSpPr/>
            <p:nvPr/>
          </p:nvSpPr>
          <p:spPr>
            <a:xfrm>
              <a:off x="4104972" y="3686947"/>
              <a:ext cx="1308754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92" name="Скругленный прямоугольник 91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93" name="Скругленный прямоугольник 92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05" name="Группа 104"/>
          <p:cNvGrpSpPr/>
          <p:nvPr/>
        </p:nvGrpSpPr>
        <p:grpSpPr>
          <a:xfrm rot="8766027">
            <a:off x="16908892" y="5305230"/>
            <a:ext cx="725091" cy="180971"/>
            <a:chOff x="4104973" y="3591177"/>
            <a:chExt cx="1342532" cy="335074"/>
          </a:xfrm>
          <a:solidFill>
            <a:srgbClr val="0083E6"/>
          </a:solidFill>
        </p:grpSpPr>
        <p:sp>
          <p:nvSpPr>
            <p:cNvPr id="106" name="Скругленный прямоугольник 105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07" name="Скругленный прямоугольник 106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11" name="Скругленный прямоугольник 110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39" name="Группа 138"/>
          <p:cNvGrpSpPr/>
          <p:nvPr/>
        </p:nvGrpSpPr>
        <p:grpSpPr>
          <a:xfrm rot="4454522">
            <a:off x="17592593" y="3695574"/>
            <a:ext cx="725091" cy="180971"/>
            <a:chOff x="4104973" y="3591177"/>
            <a:chExt cx="1342532" cy="335074"/>
          </a:xfrm>
          <a:solidFill>
            <a:srgbClr val="FF4743"/>
          </a:solidFill>
        </p:grpSpPr>
        <p:sp>
          <p:nvSpPr>
            <p:cNvPr id="140" name="Скругленный прямоугольник 139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41" name="Скругленный прямоугольник 140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42" name="Скругленный прямоугольник 141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47" name="Группа 146"/>
          <p:cNvGrpSpPr/>
          <p:nvPr/>
        </p:nvGrpSpPr>
        <p:grpSpPr>
          <a:xfrm rot="739155">
            <a:off x="11898092" y="2816317"/>
            <a:ext cx="705673" cy="180971"/>
            <a:chOff x="4140926" y="3591177"/>
            <a:chExt cx="1306579" cy="335074"/>
          </a:xfrm>
          <a:solidFill>
            <a:srgbClr val="3AE66F"/>
          </a:solidFill>
        </p:grpSpPr>
        <p:sp>
          <p:nvSpPr>
            <p:cNvPr id="149" name="Скругленный прямоугольник 148"/>
            <p:cNvSpPr/>
            <p:nvPr/>
          </p:nvSpPr>
          <p:spPr>
            <a:xfrm>
              <a:off x="4140926" y="3686949"/>
              <a:ext cx="1255310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50" name="Скругленный прямоугольник 149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51" name="Скругленный прямоугольник 150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52" name="Группа 151"/>
          <p:cNvGrpSpPr/>
          <p:nvPr/>
        </p:nvGrpSpPr>
        <p:grpSpPr>
          <a:xfrm rot="656348">
            <a:off x="16183565" y="2425775"/>
            <a:ext cx="725091" cy="180971"/>
            <a:chOff x="4104973" y="3591177"/>
            <a:chExt cx="1342532" cy="335074"/>
          </a:xfrm>
          <a:solidFill>
            <a:srgbClr val="A633BD"/>
          </a:solidFill>
        </p:grpSpPr>
        <p:sp>
          <p:nvSpPr>
            <p:cNvPr id="153" name="Скругленный прямоугольник 152"/>
            <p:cNvSpPr/>
            <p:nvPr/>
          </p:nvSpPr>
          <p:spPr>
            <a:xfrm>
              <a:off x="4104973" y="3686947"/>
              <a:ext cx="1308755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54" name="Скругленный прямоугольник 153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55" name="Скругленный прямоугольник 154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56" name="Группа 155"/>
          <p:cNvGrpSpPr/>
          <p:nvPr/>
        </p:nvGrpSpPr>
        <p:grpSpPr>
          <a:xfrm rot="20350750">
            <a:off x="14057438" y="2629100"/>
            <a:ext cx="663989" cy="180971"/>
            <a:chOff x="4218105" y="3591177"/>
            <a:chExt cx="1229400" cy="335074"/>
          </a:xfrm>
          <a:solidFill>
            <a:srgbClr val="00B0F0"/>
          </a:solidFill>
        </p:grpSpPr>
        <p:sp>
          <p:nvSpPr>
            <p:cNvPr id="157" name="Скругленный прямоугольник 156"/>
            <p:cNvSpPr/>
            <p:nvPr/>
          </p:nvSpPr>
          <p:spPr>
            <a:xfrm>
              <a:off x="4218105" y="3686948"/>
              <a:ext cx="1099180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/>
            </a:p>
          </p:txBody>
        </p:sp>
        <p:sp>
          <p:nvSpPr>
            <p:cNvPr id="158" name="Скругленный прямоугольник 157"/>
            <p:cNvSpPr/>
            <p:nvPr/>
          </p:nvSpPr>
          <p:spPr>
            <a:xfrm rot="2205478">
              <a:off x="5001784" y="3591177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  <p:sp>
          <p:nvSpPr>
            <p:cNvPr id="159" name="Скругленный прямоугольник 158"/>
            <p:cNvSpPr/>
            <p:nvPr/>
          </p:nvSpPr>
          <p:spPr>
            <a:xfrm rot="-2220000">
              <a:off x="4997974" y="3782235"/>
              <a:ext cx="445721" cy="14401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" dirty="0"/>
            </a:p>
          </p:txBody>
        </p:sp>
      </p:grpSp>
      <p:grpSp>
        <p:nvGrpSpPr>
          <p:cNvPr id="160" name="Группа 159"/>
          <p:cNvGrpSpPr/>
          <p:nvPr/>
        </p:nvGrpSpPr>
        <p:grpSpPr>
          <a:xfrm>
            <a:off x="10416069" y="1872836"/>
            <a:ext cx="1617909" cy="1617909"/>
            <a:chOff x="461746" y="1374893"/>
            <a:chExt cx="1781708" cy="1781708"/>
          </a:xfrm>
          <a:solidFill>
            <a:srgbClr val="3AE66F"/>
          </a:solidFill>
        </p:grpSpPr>
        <p:sp>
          <p:nvSpPr>
            <p:cNvPr id="161" name="Овал 160"/>
            <p:cNvSpPr/>
            <p:nvPr/>
          </p:nvSpPr>
          <p:spPr>
            <a:xfrm>
              <a:off x="461746" y="1374893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3AE66F"/>
                </a:gs>
                <a:gs pos="100000">
                  <a:srgbClr val="5CEA88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508271" y="1960687"/>
              <a:ext cx="1688655" cy="6463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Определяем цели</a:t>
              </a:r>
            </a:p>
          </p:txBody>
        </p:sp>
      </p:grpSp>
      <p:grpSp>
        <p:nvGrpSpPr>
          <p:cNvPr id="163" name="Группа 162"/>
          <p:cNvGrpSpPr/>
          <p:nvPr/>
        </p:nvGrpSpPr>
        <p:grpSpPr>
          <a:xfrm>
            <a:off x="12503213" y="2272329"/>
            <a:ext cx="1773428" cy="1617909"/>
            <a:chOff x="2742349" y="1431268"/>
            <a:chExt cx="1952972" cy="1781708"/>
          </a:xfrm>
        </p:grpSpPr>
        <p:sp>
          <p:nvSpPr>
            <p:cNvPr id="164" name="Овал 163"/>
            <p:cNvSpPr/>
            <p:nvPr/>
          </p:nvSpPr>
          <p:spPr>
            <a:xfrm>
              <a:off x="2820008" y="1431268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008FFA"/>
                </a:gs>
                <a:gs pos="100000">
                  <a:srgbClr val="33A8FF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2742349" y="1709154"/>
              <a:ext cx="1952972" cy="120032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 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текущего</a:t>
              </a:r>
              <a:r>
                <a:rPr lang="en-US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трафика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сайта</a:t>
              </a:r>
            </a:p>
          </p:txBody>
        </p:sp>
      </p:grpSp>
      <p:grpSp>
        <p:nvGrpSpPr>
          <p:cNvPr id="166" name="Группа 165"/>
          <p:cNvGrpSpPr/>
          <p:nvPr/>
        </p:nvGrpSpPr>
        <p:grpSpPr>
          <a:xfrm>
            <a:off x="14622883" y="1562037"/>
            <a:ext cx="1650603" cy="1617909"/>
            <a:chOff x="5079014" y="1431268"/>
            <a:chExt cx="1817712" cy="1781708"/>
          </a:xfrm>
        </p:grpSpPr>
        <p:sp>
          <p:nvSpPr>
            <p:cNvPr id="167" name="Овал 166"/>
            <p:cNvSpPr/>
            <p:nvPr/>
          </p:nvSpPr>
          <p:spPr>
            <a:xfrm>
              <a:off x="5097016" y="1431268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A633BD"/>
                </a:gs>
                <a:gs pos="100000">
                  <a:srgbClr val="B949CF"/>
                </a:gs>
              </a:gsLst>
              <a:lin ang="18600000" scaled="0"/>
            </a:gradFill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079014" y="1784414"/>
              <a:ext cx="1817712" cy="1139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упоминаний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 бренде </a:t>
              </a:r>
            </a:p>
            <a:p>
              <a:pPr algn="ctr">
                <a:lnSpc>
                  <a:spcPct val="130000"/>
                </a:lnSpc>
              </a:pPr>
              <a:r>
                <a:rPr lang="ru-RU" sz="1200" b="1" dirty="0">
                  <a:solidFill>
                    <a:schemeClr val="lt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 сети </a:t>
              </a:r>
            </a:p>
          </p:txBody>
        </p:sp>
      </p:grpSp>
      <p:grpSp>
        <p:nvGrpSpPr>
          <p:cNvPr id="169" name="Группа 168"/>
          <p:cNvGrpSpPr/>
          <p:nvPr/>
        </p:nvGrpSpPr>
        <p:grpSpPr>
          <a:xfrm>
            <a:off x="16830174" y="2049423"/>
            <a:ext cx="1650603" cy="1617909"/>
            <a:chOff x="7451920" y="1441835"/>
            <a:chExt cx="1817712" cy="1781708"/>
          </a:xfrm>
        </p:grpSpPr>
        <p:sp>
          <p:nvSpPr>
            <p:cNvPr id="170" name="Овал 169"/>
            <p:cNvSpPr/>
            <p:nvPr/>
          </p:nvSpPr>
          <p:spPr>
            <a:xfrm>
              <a:off x="7465201" y="1441835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FF3E2F"/>
                </a:gs>
                <a:gs pos="100000">
                  <a:srgbClr val="FF5447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451920" y="1835492"/>
              <a:ext cx="1817712" cy="9233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конкурентов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 соц. сети</a:t>
              </a:r>
            </a:p>
          </p:txBody>
        </p:sp>
      </p:grpSp>
      <p:grpSp>
        <p:nvGrpSpPr>
          <p:cNvPr id="172" name="Группа 171"/>
          <p:cNvGrpSpPr/>
          <p:nvPr/>
        </p:nvGrpSpPr>
        <p:grpSpPr>
          <a:xfrm>
            <a:off x="17273768" y="4112170"/>
            <a:ext cx="1650603" cy="1617909"/>
            <a:chOff x="7328092" y="4542324"/>
            <a:chExt cx="1817712" cy="1781708"/>
          </a:xfrm>
        </p:grpSpPr>
        <p:sp>
          <p:nvSpPr>
            <p:cNvPr id="173" name="Овал 172"/>
            <p:cNvSpPr/>
            <p:nvPr/>
          </p:nvSpPr>
          <p:spPr>
            <a:xfrm>
              <a:off x="7346094" y="4542324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008FFA"/>
                </a:gs>
                <a:gs pos="100000">
                  <a:srgbClr val="33A8FF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7328092" y="4873795"/>
              <a:ext cx="1817712" cy="11862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Определяем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стратегию на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тестовый 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период</a:t>
              </a:r>
            </a:p>
          </p:txBody>
        </p:sp>
      </p:grpSp>
      <p:grpSp>
        <p:nvGrpSpPr>
          <p:cNvPr id="175" name="Группа 174"/>
          <p:cNvGrpSpPr/>
          <p:nvPr/>
        </p:nvGrpSpPr>
        <p:grpSpPr>
          <a:xfrm>
            <a:off x="13903615" y="3790381"/>
            <a:ext cx="1617909" cy="1617909"/>
            <a:chOff x="5384558" y="4635654"/>
            <a:chExt cx="1781708" cy="1781708"/>
          </a:xfrm>
        </p:grpSpPr>
        <p:sp>
          <p:nvSpPr>
            <p:cNvPr id="176" name="Овал 175"/>
            <p:cNvSpPr/>
            <p:nvPr/>
          </p:nvSpPr>
          <p:spPr>
            <a:xfrm>
              <a:off x="5384558" y="4635654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3AE66F"/>
                </a:gs>
                <a:gs pos="100000">
                  <a:srgbClr val="5CEA88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519328" y="5199817"/>
              <a:ext cx="1512168" cy="646331"/>
            </a:xfrm>
            <a:prstGeom prst="rect">
              <a:avLst/>
            </a:prstGeom>
            <a:gradFill>
              <a:gsLst>
                <a:gs pos="0">
                  <a:srgbClr val="3AE66F"/>
                </a:gs>
                <a:gs pos="100000">
                  <a:srgbClr val="5CEA88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Тестовый период</a:t>
              </a:r>
            </a:p>
          </p:txBody>
        </p:sp>
      </p:grpSp>
      <p:grpSp>
        <p:nvGrpSpPr>
          <p:cNvPr id="178" name="Группа 177"/>
          <p:cNvGrpSpPr/>
          <p:nvPr/>
        </p:nvGrpSpPr>
        <p:grpSpPr>
          <a:xfrm>
            <a:off x="12187624" y="4997064"/>
            <a:ext cx="1650603" cy="1617909"/>
            <a:chOff x="3170523" y="4689789"/>
            <a:chExt cx="1817712" cy="1781708"/>
          </a:xfrm>
        </p:grpSpPr>
        <p:sp>
          <p:nvSpPr>
            <p:cNvPr id="179" name="Овал 178"/>
            <p:cNvSpPr/>
            <p:nvPr/>
          </p:nvSpPr>
          <p:spPr>
            <a:xfrm>
              <a:off x="3188035" y="4689789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008FFA"/>
                </a:gs>
                <a:gs pos="100000">
                  <a:srgbClr val="33A8FF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3170523" y="5080977"/>
              <a:ext cx="1817712" cy="9233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Анализ и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корректировка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стратегии</a:t>
              </a:r>
            </a:p>
          </p:txBody>
        </p:sp>
      </p:grpSp>
      <p:grpSp>
        <p:nvGrpSpPr>
          <p:cNvPr id="181" name="Группа 180"/>
          <p:cNvGrpSpPr/>
          <p:nvPr/>
        </p:nvGrpSpPr>
        <p:grpSpPr>
          <a:xfrm>
            <a:off x="10211403" y="4036814"/>
            <a:ext cx="1650603" cy="1617909"/>
            <a:chOff x="593862" y="4577802"/>
            <a:chExt cx="1817712" cy="1781708"/>
          </a:xfrm>
        </p:grpSpPr>
        <p:sp>
          <p:nvSpPr>
            <p:cNvPr id="182" name="Овал 181"/>
            <p:cNvSpPr/>
            <p:nvPr/>
          </p:nvSpPr>
          <p:spPr>
            <a:xfrm>
              <a:off x="620620" y="4577802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A633BD"/>
                </a:gs>
                <a:gs pos="100000">
                  <a:srgbClr val="B949CF"/>
                </a:gs>
              </a:gsLst>
              <a:lin ang="18600000" scaled="0"/>
            </a:gradFill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93862" y="5087927"/>
              <a:ext cx="1817712" cy="830997"/>
            </a:xfrm>
            <a:prstGeom prst="rect">
              <a:avLst/>
            </a:prstGeom>
            <a:noFill/>
            <a:ln w="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Ведем группу по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согласованному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контенту</a:t>
              </a:r>
            </a:p>
          </p:txBody>
        </p:sp>
      </p:grpSp>
      <p:grpSp>
        <p:nvGrpSpPr>
          <p:cNvPr id="184" name="Группа 183"/>
          <p:cNvGrpSpPr/>
          <p:nvPr/>
        </p:nvGrpSpPr>
        <p:grpSpPr>
          <a:xfrm>
            <a:off x="15467987" y="5179355"/>
            <a:ext cx="1617909" cy="1617909"/>
            <a:chOff x="5384558" y="4635654"/>
            <a:chExt cx="1781708" cy="1781708"/>
          </a:xfrm>
        </p:grpSpPr>
        <p:sp>
          <p:nvSpPr>
            <p:cNvPr id="185" name="Овал 184"/>
            <p:cNvSpPr/>
            <p:nvPr/>
          </p:nvSpPr>
          <p:spPr>
            <a:xfrm>
              <a:off x="5384558" y="4635654"/>
              <a:ext cx="1781708" cy="1781708"/>
            </a:xfrm>
            <a:prstGeom prst="ellipse">
              <a:avLst/>
            </a:prstGeom>
            <a:gradFill>
              <a:gsLst>
                <a:gs pos="0">
                  <a:srgbClr val="FF3E2F"/>
                </a:gs>
                <a:gs pos="100000">
                  <a:srgbClr val="FF5447"/>
                </a:gs>
              </a:gsLst>
              <a:lin ang="17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5477794" y="5081080"/>
              <a:ext cx="1646938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Утверждаем</a:t>
              </a:r>
            </a:p>
            <a:p>
              <a:pPr>
                <a:lnSpc>
                  <a:spcPct val="130000"/>
                </a:lnSpc>
              </a:pPr>
              <a:r>
                <a:rPr lang="ru-RU" sz="12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МП по продвижению</a:t>
              </a:r>
            </a:p>
          </p:txBody>
        </p:sp>
      </p:grpSp>
      <p:sp>
        <p:nvSpPr>
          <p:cNvPr id="187" name="Номер слайда 3"/>
          <p:cNvSpPr txBox="1">
            <a:spLocks/>
          </p:cNvSpPr>
          <p:nvPr/>
        </p:nvSpPr>
        <p:spPr>
          <a:xfrm>
            <a:off x="17052163" y="670768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69C4D83-D476-4B90-AAED-9E81AF6EB8C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9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ЧТО ВХОДИТ В ВЕДЕНИЕ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ru-RU" sz="2400" dirty="0"/>
          </a:p>
        </p:txBody>
      </p:sp>
      <p:sp>
        <p:nvSpPr>
          <p:cNvPr id="16" name="Объект 1"/>
          <p:cNvSpPr txBox="1">
            <a:spLocks/>
          </p:cNvSpPr>
          <p:nvPr/>
        </p:nvSpPr>
        <p:spPr>
          <a:xfrm>
            <a:off x="6681193" y="1740321"/>
            <a:ext cx="302433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172343" y="3708462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Понизили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6496" y="1556792"/>
            <a:ext cx="90730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Ежедневный постинг. 3-4 поста согласно контент-плану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Коммуникация с аудиторией группы, обратная связь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Работа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негативом, повышение лояльности пользователей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Удаление спама, чистка группы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Обновление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контента: фото и видео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материалы  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Создание обсуждений, опросов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Проведение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акций и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конкурсов  по согласованию в актуальные периоды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Дизайн: корректировка аватара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меню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arenR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Анализ достижения целей и рекомендации на следующий отчетный период ведения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61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СЛОВ К ДЕЛУ: 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КЕЙС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44488" y="1556792"/>
            <a:ext cx="2664296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Задача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Естественный прирост подписчиков, увеличение посещаемости сайта</a:t>
            </a:r>
          </a:p>
          <a:p>
            <a:pPr>
              <a:lnSpc>
                <a:spcPct val="120000"/>
              </a:lnSpc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900"/>
              </a:spcAft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Результат </a:t>
            </a:r>
            <a:endParaRPr lang="en-US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Прирост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380 подписчиков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за </a:t>
            </a: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месяца</a:t>
            </a:r>
          </a:p>
          <a:p>
            <a:pPr>
              <a:lnSpc>
                <a:spcPct val="120000"/>
              </a:lnSpc>
            </a:pPr>
            <a:endParaRPr lang="ru-RU" sz="1600" dirty="0" smtClean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871162179"/>
              </p:ext>
            </p:extLst>
          </p:nvPr>
        </p:nvGraphicFramePr>
        <p:xfrm>
          <a:off x="3236127" y="1556792"/>
          <a:ext cx="60929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Овал 17"/>
          <p:cNvSpPr/>
          <p:nvPr/>
        </p:nvSpPr>
        <p:spPr>
          <a:xfrm>
            <a:off x="6465168" y="3302629"/>
            <a:ext cx="1008112" cy="1008112"/>
          </a:xfrm>
          <a:prstGeom prst="ellipse">
            <a:avLst/>
          </a:prstGeom>
          <a:solidFill>
            <a:srgbClr val="944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465168" y="3591241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Тестовый</a:t>
            </a:r>
          </a:p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период</a:t>
            </a:r>
            <a:endParaRPr lang="ru-RU" sz="11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76836" y="5528265"/>
            <a:ext cx="5724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Апрель      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Май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Июнь   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Июль   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Август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2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488" y="188640"/>
            <a:ext cx="6912768" cy="792088"/>
          </a:xfrm>
        </p:spPr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СЛОВ К ДЕЛУ: 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КЕЙС</a:t>
            </a:r>
            <a:endParaRPr lang="ru-RU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8172343" y="3708462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Понизили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4488" y="1556791"/>
            <a:ext cx="2664296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Задача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Увеличение посещаемости </a:t>
            </a: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сайта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продажи</a:t>
            </a:r>
          </a:p>
          <a:p>
            <a:pPr>
              <a:lnSpc>
                <a:spcPct val="120000"/>
              </a:lnSpc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900"/>
              </a:spcAft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Результат </a:t>
            </a:r>
            <a:endParaRPr lang="en-US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Трафик на сайт увеличен на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15%</a:t>
            </a:r>
            <a:endParaRPr lang="ru-RU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Получили 3 продажи</a:t>
            </a: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Затраты на рекламу 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 рублей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endParaRPr lang="ru-RU" sz="1600" dirty="0" smtClean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11755163"/>
              </p:ext>
            </p:extLst>
          </p:nvPr>
        </p:nvGraphicFramePr>
        <p:xfrm>
          <a:off x="3236127" y="1556792"/>
          <a:ext cx="609296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160912" y="5517232"/>
            <a:ext cx="5184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Август      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Сентябрь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      Октябрь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</a:t>
            </a:r>
            <a:r>
              <a:rPr 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Ноябрь</a:t>
            </a:r>
            <a:endParaRPr lang="ru-RU" sz="1200" b="1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105128" y="3176647"/>
            <a:ext cx="1008112" cy="1008112"/>
          </a:xfrm>
          <a:prstGeom prst="ellipse">
            <a:avLst/>
          </a:prstGeom>
          <a:solidFill>
            <a:srgbClr val="9442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105128" y="3465259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Тестовый</a:t>
            </a:r>
          </a:p>
          <a:p>
            <a:pPr algn="ctr"/>
            <a:r>
              <a:rPr lang="ru-RU" sz="11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период</a:t>
            </a:r>
            <a:endParaRPr lang="ru-RU" sz="1100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79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1"/>
          <p:cNvSpPr txBox="1">
            <a:spLocks/>
          </p:cNvSpPr>
          <p:nvPr/>
        </p:nvSpPr>
        <p:spPr>
          <a:xfrm>
            <a:off x="437514" y="1769938"/>
            <a:ext cx="302433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7514" y="3738079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Понизили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44488" y="2098766"/>
            <a:ext cx="8835966" cy="147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Оформление группы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</a:t>
            </a: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8 000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р. 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Ведение групп в 3-х соц. сетях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5 000 р.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(за 14 дней)</a:t>
            </a:r>
          </a:p>
          <a:p>
            <a:pPr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Продвижение сообщества </a:t>
            </a:r>
          </a:p>
          <a:p>
            <a:pPr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через таргетированную рекламу</a:t>
            </a:r>
            <a:r>
              <a:rPr 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en-US" sz="105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05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5 000 р.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(за 14 дней)</a:t>
            </a:r>
            <a:r>
              <a:rPr lang="ru-RU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4488" y="4322713"/>
            <a:ext cx="8979982" cy="143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Корректировка  дизайна группы </a:t>
            </a:r>
            <a:r>
              <a:rPr lang="ru-RU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....................................................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БЕСПЛАТНО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Ведение групп в 3-х соц. сетях</a:t>
            </a:r>
            <a:r>
              <a:rPr lang="ru-RU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...................................................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20 000 р.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месяц)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Продвижение сообщества </a:t>
            </a:r>
            <a:endParaRPr 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через таргетированную рекламу</a:t>
            </a:r>
            <a:r>
              <a:rPr lang="ru-RU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..............................................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....................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</a:t>
            </a:r>
            <a:r>
              <a:rPr lang="en-US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......</a:t>
            </a:r>
            <a:r>
              <a:rPr lang="ru-RU" sz="1050" spc="100" dirty="0" smtClean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от 10 000 </a:t>
            </a: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р.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месяц</a:t>
            </a: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r>
              <a:rPr lang="ru-RU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4488" y="1515822"/>
            <a:ext cx="8835966" cy="383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Тестовый период Ведения, подготовительный период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4488" y="3844197"/>
            <a:ext cx="8835966" cy="383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Ведение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ЧТО ВХОДИТ В ВЕДЕНИЕ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3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0512" y="2493766"/>
            <a:ext cx="2304256" cy="649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ru-RU" sz="145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Определить</a:t>
            </a:r>
            <a:r>
              <a:rPr lang="en-US" sz="145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5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вместе</a:t>
            </a:r>
            <a:endParaRPr lang="en-US" sz="1450" b="1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r">
              <a:lnSpc>
                <a:spcPct val="130000"/>
              </a:lnSpc>
            </a:pPr>
            <a:r>
              <a:rPr lang="ru-RU" sz="145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с вами</a:t>
            </a:r>
            <a:r>
              <a:rPr lang="en-US" sz="145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u-RU" sz="145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задачи</a:t>
            </a:r>
            <a:endParaRPr lang="ru-RU" sz="14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0512" y="4373297"/>
            <a:ext cx="2304256" cy="672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ru-RU" sz="14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Провести анализ</a:t>
            </a:r>
          </a:p>
          <a:p>
            <a:pPr algn="r">
              <a:lnSpc>
                <a:spcPct val="130000"/>
              </a:lnSpc>
            </a:pPr>
            <a:r>
              <a:rPr lang="ru-RU" sz="14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текущей ситуации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6271" y="2493765"/>
            <a:ext cx="2773233" cy="6484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4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Совместно </a:t>
            </a:r>
            <a:r>
              <a:rPr lang="ru-RU" sz="14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разработать</a:t>
            </a:r>
          </a:p>
          <a:p>
            <a:pPr>
              <a:lnSpc>
                <a:spcPct val="130000"/>
              </a:lnSpc>
            </a:pPr>
            <a:r>
              <a:rPr lang="ru-RU" sz="14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новую </a:t>
            </a:r>
            <a:r>
              <a:rPr lang="ru-RU" sz="14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стратегию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85068" y="4373297"/>
            <a:ext cx="2588412" cy="672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ru-RU" sz="14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Реализовать</a:t>
            </a:r>
            <a:r>
              <a:rPr lang="en-US" sz="14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u-RU" sz="145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30000"/>
              </a:lnSpc>
            </a:pPr>
            <a:r>
              <a:rPr lang="ru-RU" sz="14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стратегию ведения</a:t>
            </a:r>
          </a:p>
        </p:txBody>
      </p:sp>
      <p:sp>
        <p:nvSpPr>
          <p:cNvPr id="18" name="Блок-схема: узел 17"/>
          <p:cNvSpPr/>
          <p:nvPr/>
        </p:nvSpPr>
        <p:spPr>
          <a:xfrm>
            <a:off x="3097933" y="2132856"/>
            <a:ext cx="1388421" cy="1368151"/>
          </a:xfrm>
          <a:prstGeom prst="flowChartConnector">
            <a:avLst/>
          </a:prstGeom>
          <a:gradFill>
            <a:gsLst>
              <a:gs pos="0">
                <a:srgbClr val="3AE66F"/>
              </a:gs>
              <a:gs pos="100000">
                <a:srgbClr val="5CEA88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Блок-схема: узел 19"/>
          <p:cNvSpPr/>
          <p:nvPr/>
        </p:nvSpPr>
        <p:spPr>
          <a:xfrm>
            <a:off x="5114157" y="2132856"/>
            <a:ext cx="1388421" cy="1368151"/>
          </a:xfrm>
          <a:prstGeom prst="flowChartConnector">
            <a:avLst/>
          </a:prstGeom>
          <a:gradFill>
            <a:gsLst>
              <a:gs pos="0">
                <a:srgbClr val="008FFA"/>
              </a:gs>
              <a:gs pos="100000">
                <a:srgbClr val="33A8FF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Блок-схема: узел 20"/>
          <p:cNvSpPr/>
          <p:nvPr/>
        </p:nvSpPr>
        <p:spPr>
          <a:xfrm>
            <a:off x="3097933" y="4012387"/>
            <a:ext cx="1388421" cy="1368151"/>
          </a:xfrm>
          <a:prstGeom prst="flowChartConnector">
            <a:avLst/>
          </a:prstGeom>
          <a:gradFill>
            <a:gsLst>
              <a:gs pos="0">
                <a:srgbClr val="A633BD"/>
              </a:gs>
              <a:gs pos="100000">
                <a:srgbClr val="B949CF"/>
              </a:gs>
            </a:gsLst>
            <a:lin ang="18600000" scaled="0"/>
          </a:gradFill>
          <a:ln w="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Блок-схема: узел 24"/>
          <p:cNvSpPr/>
          <p:nvPr/>
        </p:nvSpPr>
        <p:spPr>
          <a:xfrm>
            <a:off x="5114157" y="4012387"/>
            <a:ext cx="1388421" cy="1368151"/>
          </a:xfrm>
          <a:prstGeom prst="flowChartConnector">
            <a:avLst/>
          </a:prstGeom>
          <a:gradFill>
            <a:gsLst>
              <a:gs pos="0">
                <a:srgbClr val="FF3E2F"/>
              </a:gs>
              <a:gs pos="100000">
                <a:srgbClr val="FF5447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3" descr="C:\Users\Pentagon\Downloads\bright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969" y="2426757"/>
            <a:ext cx="780349" cy="78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entagon\Downloads\ascending2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165" y="4349484"/>
            <a:ext cx="693956" cy="69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Pentagon\Downloads\timetabl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554" y="2413118"/>
            <a:ext cx="807627" cy="80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entagon\Downloads\checkbox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650" y="4315179"/>
            <a:ext cx="683207" cy="683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kern="1500" spc="21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ЧТО МЫ ПРЕДЛАГАЕМ</a:t>
            </a:r>
            <a:r>
              <a:rPr lang="ru-RU" sz="2400" b="1" kern="1500" spc="2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?</a:t>
            </a:r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C4D83-D476-4B90-AAED-9E81AF6EB8C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13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29802</TotalTime>
  <Words>534</Words>
  <Application>Microsoft Office PowerPoint</Application>
  <PresentationFormat>Лист A4 (210x297 мм)</PresentationFormat>
  <Paragraphs>198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ЦЕЛИ SMM-ПРОДВИЖЕНИЯ</vt:lpstr>
      <vt:lpstr>ПОСЕЩЕНИЕ СОЦИАЛЬНЫХ СЕТЕЙ</vt:lpstr>
      <vt:lpstr>КАК ЭТО ДЕЛАЕТСЯ?</vt:lpstr>
      <vt:lpstr>ЧТО ВХОДИТ В ВЕДЕНИЕ?</vt:lpstr>
      <vt:lpstr>ОТ СЛОВ К ДЕЛУ: КЕЙС</vt:lpstr>
      <vt:lpstr>ОТ СЛОВ К ДЕЛУ: КЕЙС</vt:lpstr>
      <vt:lpstr>ЧТО ВХОДИТ В ВЕДЕНИЕ?</vt:lpstr>
      <vt:lpstr>ЧТО МЫ ПРЕДЛАГАЕМ?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Nataliya</dc:creator>
  <cp:lastModifiedBy>Pentagon</cp:lastModifiedBy>
  <cp:revision>2018</cp:revision>
  <dcterms:created xsi:type="dcterms:W3CDTF">2013-06-07T01:19:41Z</dcterms:created>
  <dcterms:modified xsi:type="dcterms:W3CDTF">2015-12-16T07:44:39Z</dcterms:modified>
</cp:coreProperties>
</file>